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ld Standard TT" panose="020B0604020202020204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R83upiVs89s8YaB3Mgxo4rUOC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omancini1/IsingModel2D_MonteCarlo/blob/master/Ising2D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compphys.quantumtinkerer.tudelft.nl/proj2-intro-is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314325" y="0"/>
            <a:ext cx="10410825" cy="1580798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 descr="Imagen en blanco y negr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456" y="1760220"/>
            <a:ext cx="8539896" cy="444074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581024" y="123826"/>
            <a:ext cx="10515599" cy="140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Ising 2D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de los Métodos de Monte Carlo en física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589404" y="5539126"/>
            <a:ext cx="6096000" cy="80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Estrada Acevedo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Instituto de física – Universidad de Antioquia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#1 – Computación Avanzada</a:t>
            </a:r>
            <a:endParaRPr/>
          </a:p>
        </p:txBody>
      </p:sp>
      <p:pic>
        <p:nvPicPr>
          <p:cNvPr id="92" name="Google Shape;92;p1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/>
          <p:nvPr/>
        </p:nvSpPr>
        <p:spPr>
          <a:xfrm>
            <a:off x="-314325" y="-19050"/>
            <a:ext cx="4295775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636009" y="200322"/>
            <a:ext cx="24472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/>
          </a:p>
        </p:txBody>
      </p:sp>
      <p:pic>
        <p:nvPicPr>
          <p:cNvPr id="280" name="Google Shape;280;p10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.9/12</a:t>
            </a:r>
            <a:endParaRPr/>
          </a:p>
        </p:txBody>
      </p:sp>
      <p:pic>
        <p:nvPicPr>
          <p:cNvPr id="282" name="Google Shape;282;p10" descr="Código QR&#10;&#10;Descripción generada automáticamente con confianza media"/>
          <p:cNvPicPr preferRelativeResize="0"/>
          <p:nvPr/>
        </p:nvPicPr>
        <p:blipFill rotWithShape="1">
          <a:blip r:embed="rId4">
            <a:alphaModFix/>
          </a:blip>
          <a:srcRect l="15997" r="12417"/>
          <a:stretch/>
        </p:blipFill>
        <p:spPr>
          <a:xfrm>
            <a:off x="323799" y="1067097"/>
            <a:ext cx="2759419" cy="299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 descr="Gráfico, Gráfico de líneas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6076" r="9091"/>
          <a:stretch/>
        </p:blipFill>
        <p:spPr>
          <a:xfrm>
            <a:off x="3092743" y="1149149"/>
            <a:ext cx="8382000" cy="52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 descr="Imagen que contiene Gráfic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 l="14856" t="5429" r="14855" b="7286"/>
          <a:stretch/>
        </p:blipFill>
        <p:spPr>
          <a:xfrm>
            <a:off x="323799" y="3975507"/>
            <a:ext cx="2668534" cy="257739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 txBox="1"/>
          <p:nvPr/>
        </p:nvSpPr>
        <p:spPr>
          <a:xfrm>
            <a:off x="6175772" y="438995"/>
            <a:ext cx="1749028" cy="4816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/>
          <p:nvPr/>
        </p:nvSpPr>
        <p:spPr>
          <a:xfrm>
            <a:off x="-314325" y="-19050"/>
            <a:ext cx="4295775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636009" y="200322"/>
            <a:ext cx="24472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/>
          </a:p>
        </p:txBody>
      </p:sp>
      <p:pic>
        <p:nvPicPr>
          <p:cNvPr id="292" name="Google Shape;292;p11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1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.10/12</a:t>
            </a:r>
            <a:endParaRPr/>
          </a:p>
        </p:txBody>
      </p:sp>
      <p:pic>
        <p:nvPicPr>
          <p:cNvPr id="294" name="Google Shape;294;p11"/>
          <p:cNvPicPr preferRelativeResize="0"/>
          <p:nvPr/>
        </p:nvPicPr>
        <p:blipFill rotWithShape="1">
          <a:blip r:embed="rId4">
            <a:alphaModFix/>
          </a:blip>
          <a:srcRect l="6556" r="7585"/>
          <a:stretch/>
        </p:blipFill>
        <p:spPr>
          <a:xfrm>
            <a:off x="3010119" y="1149149"/>
            <a:ext cx="8483674" cy="5269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 txBox="1"/>
          <p:nvPr/>
        </p:nvSpPr>
        <p:spPr>
          <a:xfrm>
            <a:off x="6175772" y="438995"/>
            <a:ext cx="1749028" cy="4816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96" name="Google Shape;296;p11" descr="Código QR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 l="17250" r="14107"/>
          <a:stretch/>
        </p:blipFill>
        <p:spPr>
          <a:xfrm>
            <a:off x="333594" y="1066800"/>
            <a:ext cx="2676525" cy="303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 descr="Gráfico, Gráfico de dispersión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 l="17839" t="6263" r="16136"/>
          <a:stretch/>
        </p:blipFill>
        <p:spPr>
          <a:xfrm>
            <a:off x="333594" y="4056573"/>
            <a:ext cx="2545564" cy="281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-288266" y="-23814"/>
            <a:ext cx="6908142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320994" y="160405"/>
            <a:ext cx="59728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 y perspectivas</a:t>
            </a:r>
            <a:endParaRPr/>
          </a:p>
        </p:txBody>
      </p:sp>
      <p:pic>
        <p:nvPicPr>
          <p:cNvPr id="304" name="Google Shape;304;p12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.11/12</a:t>
            </a:r>
            <a:endParaRPr/>
          </a:p>
        </p:txBody>
      </p:sp>
      <p:sp>
        <p:nvSpPr>
          <p:cNvPr id="306" name="Google Shape;306;p12"/>
          <p:cNvSpPr txBox="1"/>
          <p:nvPr/>
        </p:nvSpPr>
        <p:spPr>
          <a:xfrm>
            <a:off x="447717" y="1258005"/>
            <a:ext cx="10172658" cy="5599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78" t="-870" r="-8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/>
        </p:nvSpPr>
        <p:spPr>
          <a:xfrm>
            <a:off x="447717" y="1238607"/>
            <a:ext cx="11182351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[1]	lorenzomancini1.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IsingModel2D MonteCarlo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sng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https://github.com/lorenzomancini1/IsingModel2D_MonteCarlo/blob/master/Ising2D.ipynb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[2]	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Monte Carlo simulations for the Ising model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sng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https://compphys.quantumtinkerer.tudelft.nl/proj2-intro-ising/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[3]	Laurin Pannullo.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Project: The 2D Ising Model, Study of the phase transition via Monte Carlo simulations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https://itp.uni-frankfurt.de/~mwagner/teaching/C_WS19/projects/Ising_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proj.pdf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[4] 	Christian Schäfer.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transition of the 2d ising model via Monte Carlo simulations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//itp.uni-frankfurt.de/~mwagner/teaching/C/proj1_ising.pdf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[5] 	Wikipedia.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Colectividad canonica | Wikipedia, La enciclopedia libre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[Internet; descargado 21-octubre-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2021]. 2021.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https://es.wikipedia.org/w/index.php?title=Colectividad_can%C3%B3nica&amp;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oldid=134388900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[6] 	Wikipedia contributors.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Ising model | Wikipedia, The Free Encyclopedia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[Online; accessed 19-October-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2021]. 2021.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https://en.wikipedia.org/w/index.php?title=Ising_model&amp;oldid=1048384303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[7] 	Wikipedia contributors.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mechanics | Wikipedia, The Free Encyclopedia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[Online; accessed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21-October-2021]. 2021. </a:t>
            </a:r>
            <a:r>
              <a:rPr lang="es-CO" sz="16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 : / / en . wikipedia . org / w / index . php ? title = Statistical _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mechanics&amp;oldid=1048046772</a:t>
            </a:r>
            <a:r>
              <a:rPr lang="es-CO" sz="1600" b="0" i="0" u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-288266" y="-23814"/>
            <a:ext cx="6908142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3" descr="Imagen que contiene Patrón de fond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.12/12</a:t>
            </a:r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447716" y="162282"/>
            <a:ext cx="28194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-314324" y="-19050"/>
            <a:ext cx="3571874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00779" y="165169"/>
            <a:ext cx="23416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7587" y="1574325"/>
            <a:ext cx="5496826" cy="370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Planteamiento del problema.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Metodología.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Implementación.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Resultados.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Conclusiones y perspectivas. 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.2/12</a:t>
            </a:r>
            <a:endParaRPr/>
          </a:p>
        </p:txBody>
      </p:sp>
      <p:pic>
        <p:nvPicPr>
          <p:cNvPr id="101" name="Google Shape;101;p2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2588935" y="285656"/>
            <a:ext cx="7012265" cy="889526"/>
          </a:xfrm>
          <a:prstGeom prst="roundRect">
            <a:avLst>
              <a:gd name="adj" fmla="val 16667"/>
            </a:avLst>
          </a:prstGeom>
          <a:solidFill>
            <a:srgbClr val="FFBFBF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-314325" y="-19050"/>
            <a:ext cx="6896099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58791" y="200322"/>
            <a:ext cx="6106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109" name="Google Shape;109;p3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.3/12</a:t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l="39609" r="-5913"/>
          <a:stretch/>
        </p:blipFill>
        <p:spPr>
          <a:xfrm>
            <a:off x="3188511" y="4714980"/>
            <a:ext cx="4264343" cy="1805716"/>
          </a:xfrm>
          <a:prstGeom prst="parallelogram">
            <a:avLst>
              <a:gd name="adj" fmla="val 73508"/>
            </a:avLst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l="-8420" t="1915" r="42116" b="-1915"/>
          <a:stretch/>
        </p:blipFill>
        <p:spPr>
          <a:xfrm>
            <a:off x="790617" y="2868704"/>
            <a:ext cx="4264343" cy="1805716"/>
          </a:xfrm>
          <a:prstGeom prst="parallelogram">
            <a:avLst>
              <a:gd name="adj" fmla="val 73508"/>
            </a:avLst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790617" y="1638597"/>
            <a:ext cx="631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s-CO" sz="1800" b="0" i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odelo</a:t>
            </a:r>
            <a:r>
              <a:rPr lang="es-CO" sz="1800" b="0" i="0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800" b="0" i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físico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paradigmático de la física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estadística del siglo XVIII,  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propuesto para estudiar el comportamiento de materiales </a:t>
            </a:r>
            <a:r>
              <a:rPr lang="es-CO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ferromagnéticos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en espec</a:t>
            </a:r>
            <a:r>
              <a:rPr lang="es-CO" sz="1800">
                <a:solidFill>
                  <a:schemeClr val="dk1"/>
                </a:solidFill>
              </a:rPr>
              <a:t>í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fico para ver que el sistema presenta</a:t>
            </a:r>
            <a:r>
              <a:rPr lang="es-CO" sz="1800">
                <a:solidFill>
                  <a:schemeClr val="dk1"/>
                </a:solidFill>
              </a:rPr>
              <a:t>r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el fenómeno de </a:t>
            </a:r>
            <a:r>
              <a:rPr lang="es-CO" sz="18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transición de fase</a:t>
            </a:r>
            <a:r>
              <a:rPr lang="es-CO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CO" sz="18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5767347" y="3501198"/>
            <a:ext cx="631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representar el medio de forma discreta como partículas en una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un valor de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espín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ó -1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que representa la dirección del momento dipolar magnético de los átomos, hacia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arriba o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hacia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abajo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-CO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[1] [2] [3] [4] 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790617" y="3747405"/>
            <a:ext cx="703334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7824" r="-869" b="-111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3059050" y="5753070"/>
            <a:ext cx="703334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7824" r="-869" b="-111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811875" y="3224199"/>
            <a:ext cx="844462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5753" r="-6474" b="-1555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3059050" y="5212901"/>
            <a:ext cx="841256" cy="2769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6521" r="-5796" b="-152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57889" y="1772790"/>
            <a:ext cx="2393179" cy="105340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3"/>
          <p:cNvSpPr txBox="1"/>
          <p:nvPr/>
        </p:nvSpPr>
        <p:spPr>
          <a:xfrm>
            <a:off x="7452854" y="2854867"/>
            <a:ext cx="27138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Magnetización espontánea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6538530" y="425683"/>
            <a:ext cx="28584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Modelo de Ising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 rot="10800000" flipH="1">
            <a:off x="1493951" y="4714980"/>
            <a:ext cx="2116024" cy="4225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23" name="Google Shape;123;p3"/>
          <p:cNvSpPr txBox="1"/>
          <p:nvPr/>
        </p:nvSpPr>
        <p:spPr>
          <a:xfrm>
            <a:off x="2372592" y="4574986"/>
            <a:ext cx="31838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250799" y="6520696"/>
            <a:ext cx="6319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Imágenes tomadas y modificadas de [3]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2588936" y="285656"/>
            <a:ext cx="6579446" cy="889526"/>
          </a:xfrm>
          <a:prstGeom prst="roundRect">
            <a:avLst>
              <a:gd name="adj" fmla="val 16667"/>
            </a:avLst>
          </a:prstGeom>
          <a:solidFill>
            <a:srgbClr val="FFBFBF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-314325" y="-19050"/>
            <a:ext cx="6896099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58791" y="200322"/>
            <a:ext cx="6106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132" name="Google Shape;132;p4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.4/12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447725" y="1638600"/>
            <a:ext cx="84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dinámica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modelo se rige por la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interacción entre las partículas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sistema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también, si es el caso, por la interacción con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campos magnéticos externos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[1] [3] [4] [6]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6519514" y="425683"/>
            <a:ext cx="26488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Marco Teórico 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2515923" y="2634102"/>
            <a:ext cx="7007752" cy="7948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37" name="Google Shape;137;p4"/>
          <p:cNvGrpSpPr/>
          <p:nvPr/>
        </p:nvGrpSpPr>
        <p:grpSpPr>
          <a:xfrm>
            <a:off x="3633203" y="3349245"/>
            <a:ext cx="4435753" cy="776698"/>
            <a:chOff x="1564997" y="3514328"/>
            <a:chExt cx="4435753" cy="776698"/>
          </a:xfrm>
        </p:grpSpPr>
        <p:sp>
          <p:nvSpPr>
            <p:cNvPr id="138" name="Google Shape;138;p4"/>
            <p:cNvSpPr/>
            <p:nvPr/>
          </p:nvSpPr>
          <p:spPr>
            <a:xfrm rot="-5400000">
              <a:off x="3577888" y="1501437"/>
              <a:ext cx="409971" cy="4435753"/>
            </a:xfrm>
            <a:prstGeom prst="leftBrace">
              <a:avLst>
                <a:gd name="adj1" fmla="val 39000"/>
                <a:gd name="adj2" fmla="val 4677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1854994" y="3921694"/>
              <a:ext cx="3679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Interacción entre primeros vecinos</a:t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7689167" y="3414937"/>
            <a:ext cx="2293184" cy="709934"/>
            <a:chOff x="5620961" y="3580020"/>
            <a:chExt cx="2293184" cy="709934"/>
          </a:xfrm>
        </p:grpSpPr>
        <p:sp>
          <p:nvSpPr>
            <p:cNvPr id="141" name="Google Shape;141;p4"/>
            <p:cNvSpPr txBox="1"/>
            <p:nvPr/>
          </p:nvSpPr>
          <p:spPr>
            <a:xfrm>
              <a:off x="5620961" y="3920622"/>
              <a:ext cx="2293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Interacción externa</a:t>
              </a:r>
              <a:endParaRPr/>
            </a:p>
          </p:txBody>
        </p:sp>
        <p:cxnSp>
          <p:nvCxnSpPr>
            <p:cNvPr id="142" name="Google Shape;142;p4"/>
            <p:cNvCxnSpPr/>
            <p:nvPr/>
          </p:nvCxnSpPr>
          <p:spPr>
            <a:xfrm>
              <a:off x="6762831" y="3580020"/>
              <a:ext cx="0" cy="3406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43" name="Google Shape;143;p4"/>
          <p:cNvGrpSpPr/>
          <p:nvPr/>
        </p:nvGrpSpPr>
        <p:grpSpPr>
          <a:xfrm>
            <a:off x="1927971" y="3074033"/>
            <a:ext cx="2293184" cy="709934"/>
            <a:chOff x="5777924" y="3422246"/>
            <a:chExt cx="2293184" cy="709934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5777924" y="3762848"/>
              <a:ext cx="2293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Conf. dada</a:t>
              </a:r>
              <a:endParaRPr/>
            </a:p>
          </p:txBody>
        </p:sp>
        <p:cxnSp>
          <p:nvCxnSpPr>
            <p:cNvPr id="145" name="Google Shape;145;p4"/>
            <p:cNvCxnSpPr/>
            <p:nvPr/>
          </p:nvCxnSpPr>
          <p:spPr>
            <a:xfrm>
              <a:off x="6953331" y="3422246"/>
              <a:ext cx="0" cy="3406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465" y="4578009"/>
            <a:ext cx="2438088" cy="9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8673" y="4578008"/>
            <a:ext cx="2870676" cy="9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43650" y="4589497"/>
            <a:ext cx="5276850" cy="974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9" name="Google Shape;149;p4"/>
          <p:cNvCxnSpPr>
            <a:stCxn id="148" idx="2"/>
          </p:cNvCxnSpPr>
          <p:nvPr/>
        </p:nvCxnSpPr>
        <p:spPr>
          <a:xfrm>
            <a:off x="8982075" y="5563968"/>
            <a:ext cx="7800" cy="45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0" name="Google Shape;150;p4"/>
          <p:cNvSpPr txBox="1"/>
          <p:nvPr/>
        </p:nvSpPr>
        <p:spPr>
          <a:xfrm>
            <a:off x="4828060" y="6007324"/>
            <a:ext cx="68509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Parámetros de orden 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cuenta del estado macroscópico del sistema</a:t>
            </a:r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59371" y="5716379"/>
            <a:ext cx="2155429" cy="95122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2" name="Google Shape;152;p4"/>
          <p:cNvCxnSpPr/>
          <p:nvPr/>
        </p:nvCxnSpPr>
        <p:spPr>
          <a:xfrm rot="10800000">
            <a:off x="4114800" y="6191990"/>
            <a:ext cx="60007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2588935" y="285656"/>
            <a:ext cx="6593165" cy="889526"/>
          </a:xfrm>
          <a:prstGeom prst="roundRect">
            <a:avLst>
              <a:gd name="adj" fmla="val 16667"/>
            </a:avLst>
          </a:prstGeom>
          <a:solidFill>
            <a:srgbClr val="FFBFBF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-314325" y="-19050"/>
            <a:ext cx="6896099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58791" y="200322"/>
            <a:ext cx="6106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160" name="Google Shape;160;p5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.4/12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6518374" y="425683"/>
            <a:ext cx="26637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Marco Teórico</a:t>
            </a:r>
            <a:endParaRPr dirty="0"/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3846" y="1451011"/>
            <a:ext cx="7038217" cy="4592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5"/>
          <p:cNvSpPr txBox="1"/>
          <p:nvPr/>
        </p:nvSpPr>
        <p:spPr>
          <a:xfrm>
            <a:off x="2799767" y="5682641"/>
            <a:ext cx="631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Imagen tomada [4]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2588936" y="285656"/>
            <a:ext cx="6431240" cy="889526"/>
          </a:xfrm>
          <a:prstGeom prst="roundRect">
            <a:avLst>
              <a:gd name="adj" fmla="val 16667"/>
            </a:avLst>
          </a:prstGeom>
          <a:solidFill>
            <a:srgbClr val="FFBFBF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-314325" y="-19050"/>
            <a:ext cx="6896099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58791" y="200322"/>
            <a:ext cx="6106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190" name="Google Shape;190;p6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.5/12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424836" y="4589889"/>
            <a:ext cx="48462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 necesario aplicar métodos de Monte Carlo </a:t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6530383" y="425683"/>
            <a:ext cx="22651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Monte Carlo</a:t>
            </a:r>
            <a:endParaRPr/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74" y="1602459"/>
            <a:ext cx="7776159" cy="143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/>
          <p:nvPr/>
        </p:nvSpPr>
        <p:spPr>
          <a:xfrm>
            <a:off x="5467350" y="2600325"/>
            <a:ext cx="609600" cy="400050"/>
          </a:xfrm>
          <a:custGeom>
            <a:avLst/>
            <a:gdLst/>
            <a:ahLst/>
            <a:cxnLst/>
            <a:rect l="l" t="t" r="r" b="b"/>
            <a:pathLst>
              <a:path w="609600" h="400050" extrusionOk="0">
                <a:moveTo>
                  <a:pt x="0" y="200025"/>
                </a:moveTo>
                <a:cubicBezTo>
                  <a:pt x="-29505" y="54858"/>
                  <a:pt x="145709" y="-3357"/>
                  <a:pt x="304800" y="0"/>
                </a:cubicBezTo>
                <a:cubicBezTo>
                  <a:pt x="461914" y="6305"/>
                  <a:pt x="625497" y="84810"/>
                  <a:pt x="609600" y="200025"/>
                </a:cubicBezTo>
                <a:cubicBezTo>
                  <a:pt x="605654" y="302628"/>
                  <a:pt x="466522" y="420631"/>
                  <a:pt x="304800" y="400050"/>
                </a:cubicBezTo>
                <a:cubicBezTo>
                  <a:pt x="147343" y="385042"/>
                  <a:pt x="5155" y="310072"/>
                  <a:pt x="0" y="200025"/>
                </a:cubicBezTo>
                <a:close/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6"/>
          <p:cNvCxnSpPr>
            <a:stCxn id="195" idx="2"/>
          </p:cNvCxnSpPr>
          <p:nvPr/>
        </p:nvCxnSpPr>
        <p:spPr>
          <a:xfrm flipH="1">
            <a:off x="2848050" y="2800350"/>
            <a:ext cx="2619300" cy="46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7" name="Google Shape;197;p6"/>
          <p:cNvSpPr txBox="1"/>
          <p:nvPr/>
        </p:nvSpPr>
        <p:spPr>
          <a:xfrm>
            <a:off x="1931195" y="3113283"/>
            <a:ext cx="2560637" cy="7049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7128397" y="4671229"/>
            <a:ext cx="1253612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99" name="Google Shape;199;p6"/>
          <p:cNvCxnSpPr>
            <a:stCxn id="192" idx="3"/>
          </p:cNvCxnSpPr>
          <p:nvPr/>
        </p:nvCxnSpPr>
        <p:spPr>
          <a:xfrm>
            <a:off x="5271113" y="5005388"/>
            <a:ext cx="1739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00" name="Google Shape;200;p6"/>
          <p:cNvPicPr preferRelativeResize="0"/>
          <p:nvPr/>
        </p:nvPicPr>
        <p:blipFill rotWithShape="1">
          <a:blip r:embed="rId7">
            <a:alphaModFix/>
          </a:blip>
          <a:srcRect l="16432" r="6240"/>
          <a:stretch/>
        </p:blipFill>
        <p:spPr>
          <a:xfrm>
            <a:off x="7755203" y="2504019"/>
            <a:ext cx="3528074" cy="189418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1" name="Google Shape;201;p6"/>
          <p:cNvCxnSpPr/>
          <p:nvPr/>
        </p:nvCxnSpPr>
        <p:spPr>
          <a:xfrm rot="10800000" flipH="1">
            <a:off x="8274511" y="4534714"/>
            <a:ext cx="402764" cy="2611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02" name="Google Shape;202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376" y="5084285"/>
            <a:ext cx="1665247" cy="6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 txBox="1"/>
          <p:nvPr/>
        </p:nvSpPr>
        <p:spPr>
          <a:xfrm>
            <a:off x="7128397" y="5418022"/>
            <a:ext cx="2676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Muestreo por importancia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/>
          <p:nvPr/>
        </p:nvSpPr>
        <p:spPr>
          <a:xfrm>
            <a:off x="2588936" y="285656"/>
            <a:ext cx="5671716" cy="889526"/>
          </a:xfrm>
          <a:prstGeom prst="roundRect">
            <a:avLst>
              <a:gd name="adj" fmla="val 16667"/>
            </a:avLst>
          </a:prstGeom>
          <a:solidFill>
            <a:srgbClr val="FFBFBF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-314325" y="-19050"/>
            <a:ext cx="6896099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58791" y="200322"/>
            <a:ext cx="6106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211" name="Google Shape;211;p7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.6/12</a:t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6537232" y="425683"/>
            <a:ext cx="16037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/>
          </a:p>
        </p:txBody>
      </p:sp>
      <p:pic>
        <p:nvPicPr>
          <p:cNvPr id="214" name="Google Shape;214;p7"/>
          <p:cNvPicPr preferRelativeResize="0"/>
          <p:nvPr/>
        </p:nvPicPr>
        <p:blipFill rotWithShape="1">
          <a:blip r:embed="rId4">
            <a:alphaModFix/>
          </a:blip>
          <a:srcRect l="8859" t="9494" r="13606" b="9137"/>
          <a:stretch/>
        </p:blipFill>
        <p:spPr>
          <a:xfrm>
            <a:off x="5904476" y="2165619"/>
            <a:ext cx="6002799" cy="3736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7"/>
          <p:cNvCxnSpPr/>
          <p:nvPr/>
        </p:nvCxnSpPr>
        <p:spPr>
          <a:xfrm rot="10800000">
            <a:off x="8477250" y="2171700"/>
            <a:ext cx="0" cy="397800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7"/>
          <p:cNvSpPr txBox="1"/>
          <p:nvPr/>
        </p:nvSpPr>
        <p:spPr>
          <a:xfrm>
            <a:off x="8260652" y="1555105"/>
            <a:ext cx="433196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7" name="Google Shape;217;p7"/>
          <p:cNvSpPr txBox="1"/>
          <p:nvPr/>
        </p:nvSpPr>
        <p:spPr>
          <a:xfrm>
            <a:off x="581027" y="2005042"/>
            <a:ext cx="5248271" cy="37305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741" t="-1306" r="-18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261938" y="6529428"/>
            <a:ext cx="6319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Imagen tomada [4]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>
            <a:off x="-314325" y="-19050"/>
            <a:ext cx="4295775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436657" y="200322"/>
            <a:ext cx="28459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/>
          </a:p>
        </p:txBody>
      </p:sp>
      <p:pic>
        <p:nvPicPr>
          <p:cNvPr id="225" name="Google Shape;225;p8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.7/12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581027" y="1271617"/>
            <a:ext cx="5248271" cy="55399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741" t="-880" r="-18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6416980" y="1479888"/>
            <a:ext cx="4211812" cy="4924620"/>
            <a:chOff x="6456295" y="1527094"/>
            <a:chExt cx="4211812" cy="4924620"/>
          </a:xfrm>
        </p:grpSpPr>
        <p:pic>
          <p:nvPicPr>
            <p:cNvPr id="229" name="Google Shape;22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95943" y="1987435"/>
              <a:ext cx="4172164" cy="446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56295" y="1527094"/>
              <a:ext cx="3327571" cy="4572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8"/>
          <p:cNvSpPr/>
          <p:nvPr/>
        </p:nvSpPr>
        <p:spPr>
          <a:xfrm>
            <a:off x="5962650" y="1479888"/>
            <a:ext cx="342900" cy="4952429"/>
          </a:xfrm>
          <a:prstGeom prst="leftBrace">
            <a:avLst>
              <a:gd name="adj1" fmla="val 80555"/>
              <a:gd name="adj2" fmla="val 523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8"/>
          <p:cNvCxnSpPr>
            <a:endCxn id="231" idx="1"/>
          </p:cNvCxnSpPr>
          <p:nvPr/>
        </p:nvCxnSpPr>
        <p:spPr>
          <a:xfrm>
            <a:off x="4524450" y="4070405"/>
            <a:ext cx="143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/>
          <p:nvPr/>
        </p:nvSpPr>
        <p:spPr>
          <a:xfrm>
            <a:off x="-314325" y="-19050"/>
            <a:ext cx="5048250" cy="1076325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536328" y="200322"/>
            <a:ext cx="3580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/>
          </a:p>
        </p:txBody>
      </p:sp>
      <p:pic>
        <p:nvPicPr>
          <p:cNvPr id="239" name="Google Shape;239;p9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963" y="0"/>
            <a:ext cx="1295320" cy="160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FE9E6"/>
          </a:solidFill>
          <a:ln w="12700" cap="flat" cmpd="sng">
            <a:solidFill>
              <a:srgbClr val="F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Estrada | Modelo de Ising 2D  	         .8/12</a:t>
            </a:r>
            <a:endParaRPr/>
          </a:p>
        </p:txBody>
      </p:sp>
      <p:grpSp>
        <p:nvGrpSpPr>
          <p:cNvPr id="241" name="Google Shape;241;p9"/>
          <p:cNvGrpSpPr/>
          <p:nvPr/>
        </p:nvGrpSpPr>
        <p:grpSpPr>
          <a:xfrm>
            <a:off x="666970" y="1861928"/>
            <a:ext cx="10244338" cy="3629025"/>
            <a:chOff x="709412" y="67009"/>
            <a:chExt cx="10244338" cy="3629025"/>
          </a:xfrm>
        </p:grpSpPr>
        <p:grpSp>
          <p:nvGrpSpPr>
            <p:cNvPr id="242" name="Google Shape;242;p9"/>
            <p:cNvGrpSpPr/>
            <p:nvPr/>
          </p:nvGrpSpPr>
          <p:grpSpPr>
            <a:xfrm>
              <a:off x="709412" y="67009"/>
              <a:ext cx="10244338" cy="3629025"/>
              <a:chOff x="146943" y="-38100"/>
              <a:chExt cx="10244338" cy="3629025"/>
            </a:xfrm>
          </p:grpSpPr>
          <p:sp>
            <p:nvSpPr>
              <p:cNvPr id="243" name="Google Shape;243;p9"/>
              <p:cNvSpPr/>
              <p:nvPr/>
            </p:nvSpPr>
            <p:spPr>
              <a:xfrm>
                <a:off x="146943" y="-38100"/>
                <a:ext cx="10244338" cy="362902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7098208" y="1493626"/>
                <a:ext cx="2608462" cy="694159"/>
              </a:xfrm>
              <a:prstGeom prst="roundRect">
                <a:avLst>
                  <a:gd name="adj" fmla="val 16667"/>
                </a:avLst>
              </a:prstGeom>
              <a:solidFill>
                <a:srgbClr val="FFFF99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get_outputs.py</a:t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4020938" y="1493626"/>
                <a:ext cx="2608462" cy="694159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run.py</a:t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581718" y="1503151"/>
                <a:ext cx="2608462" cy="694159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Ising_classes.py</a:t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292892" y="96117"/>
                <a:ext cx="9907887" cy="3247158"/>
              </a:xfrm>
              <a:prstGeom prst="roundRect">
                <a:avLst>
                  <a:gd name="adj" fmla="val 24450"/>
                </a:avLst>
              </a:prstGeom>
              <a:noFill/>
              <a:ln w="38100" cap="flat" cmpd="sng">
                <a:solidFill>
                  <a:srgbClr val="FF9999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8" name="Google Shape;248;p9"/>
              <p:cNvCxnSpPr>
                <a:stCxn id="246" idx="3"/>
                <a:endCxn id="245" idx="1"/>
              </p:cNvCxnSpPr>
              <p:nvPr/>
            </p:nvCxnSpPr>
            <p:spPr>
              <a:xfrm rot="10800000" flipH="1">
                <a:off x="3190180" y="1840630"/>
                <a:ext cx="830700" cy="9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49" name="Google Shape;249;p9"/>
              <p:cNvCxnSpPr/>
              <p:nvPr/>
            </p:nvCxnSpPr>
            <p:spPr>
              <a:xfrm flipH="1">
                <a:off x="5361879" y="2187785"/>
                <a:ext cx="2" cy="321087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50" name="Google Shape;250;p9"/>
              <p:cNvCxnSpPr>
                <a:endCxn id="244" idx="0"/>
              </p:cNvCxnSpPr>
              <p:nvPr/>
            </p:nvCxnSpPr>
            <p:spPr>
              <a:xfrm>
                <a:off x="8402439" y="1171426"/>
                <a:ext cx="0" cy="322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51" name="Google Shape;251;p9"/>
              <p:cNvCxnSpPr/>
              <p:nvPr/>
            </p:nvCxnSpPr>
            <p:spPr>
              <a:xfrm rot="10800000">
                <a:off x="6972300" y="1188543"/>
                <a:ext cx="0" cy="157817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2" name="Google Shape;252;p9"/>
              <p:cNvCxnSpPr/>
              <p:nvPr/>
            </p:nvCxnSpPr>
            <p:spPr>
              <a:xfrm rot="10800000">
                <a:off x="6972300" y="1181100"/>
                <a:ext cx="143014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3" name="Google Shape;253;p9"/>
              <p:cNvSpPr/>
              <p:nvPr/>
            </p:nvSpPr>
            <p:spPr>
              <a:xfrm>
                <a:off x="340518" y="72681"/>
                <a:ext cx="3728045" cy="694159"/>
              </a:xfrm>
              <a:prstGeom prst="roundRect">
                <a:avLst>
                  <a:gd name="adj" fmla="val 3862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2400" b="1">
                    <a:solidFill>
                      <a:srgbClr val="FF999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2D ISING SIMULATION</a:t>
                </a:r>
                <a:endParaRPr/>
              </a:p>
            </p:txBody>
          </p:sp>
          <p:cxnSp>
            <p:nvCxnSpPr>
              <p:cNvPr id="254" name="Google Shape;254;p9"/>
              <p:cNvCxnSpPr/>
              <p:nvPr/>
            </p:nvCxnSpPr>
            <p:spPr>
              <a:xfrm>
                <a:off x="5366642" y="1097289"/>
                <a:ext cx="0" cy="37252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55" name="Google Shape;255;p9"/>
              <p:cNvSpPr txBox="1"/>
              <p:nvPr/>
            </p:nvSpPr>
            <p:spPr>
              <a:xfrm>
                <a:off x="3316087" y="1585831"/>
                <a:ext cx="43954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 b="1">
                    <a:solidFill>
                      <a:srgbClr val="7F7F7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Usa</a:t>
                </a:r>
                <a:endParaRPr sz="1400" b="1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56" name="Google Shape;256;p9"/>
              <p:cNvSpPr txBox="1"/>
              <p:nvPr/>
            </p:nvSpPr>
            <p:spPr>
              <a:xfrm>
                <a:off x="4648305" y="1114795"/>
                <a:ext cx="69442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 b="1">
                    <a:solidFill>
                      <a:srgbClr val="7F7F7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recibe</a:t>
                </a:r>
                <a:endParaRPr sz="1400" b="1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57" name="Google Shape;257;p9"/>
              <p:cNvSpPr txBox="1"/>
              <p:nvPr/>
            </p:nvSpPr>
            <p:spPr>
              <a:xfrm>
                <a:off x="4606764" y="2212823"/>
                <a:ext cx="69442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 b="1">
                    <a:solidFill>
                      <a:srgbClr val="7F7F7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genera</a:t>
                </a:r>
                <a:endParaRPr sz="1400" b="1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58" name="Google Shape;258;p9"/>
              <p:cNvSpPr txBox="1"/>
              <p:nvPr/>
            </p:nvSpPr>
            <p:spPr>
              <a:xfrm>
                <a:off x="8485800" y="2194446"/>
                <a:ext cx="69442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 b="1">
                    <a:solidFill>
                      <a:srgbClr val="7F7F7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genera</a:t>
                </a:r>
                <a:endParaRPr sz="1400" b="1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59" name="Google Shape;259;p9"/>
              <p:cNvSpPr txBox="1"/>
              <p:nvPr/>
            </p:nvSpPr>
            <p:spPr>
              <a:xfrm>
                <a:off x="8431401" y="1124287"/>
                <a:ext cx="69442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 b="1">
                    <a:solidFill>
                      <a:srgbClr val="7F7F7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recibe</a:t>
                </a:r>
                <a:endParaRPr sz="1400" b="1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cxnSp>
            <p:nvCxnSpPr>
              <p:cNvPr id="260" name="Google Shape;260;p9"/>
              <p:cNvCxnSpPr/>
              <p:nvPr/>
            </p:nvCxnSpPr>
            <p:spPr>
              <a:xfrm>
                <a:off x="8230294" y="2194446"/>
                <a:ext cx="0" cy="29824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61" name="Google Shape;261;p9"/>
              <p:cNvSpPr txBox="1"/>
              <p:nvPr/>
            </p:nvSpPr>
            <p:spPr>
              <a:xfrm>
                <a:off x="4257888" y="741756"/>
                <a:ext cx="2569934" cy="307777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Parámetros de simulación</a:t>
                </a:r>
                <a:endParaRPr/>
              </a:p>
            </p:txBody>
          </p:sp>
          <p:pic>
            <p:nvPicPr>
              <p:cNvPr id="262" name="Google Shape;262;p9" descr="Cmd (terminal) con relleno sólido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11597" y="679401"/>
                <a:ext cx="426575" cy="426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9" descr="Gráfico de barras con relleno sólido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36399" y="2500425"/>
                <a:ext cx="428400" cy="42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9"/>
              <p:cNvSpPr txBox="1"/>
              <p:nvPr/>
            </p:nvSpPr>
            <p:spPr>
              <a:xfrm>
                <a:off x="7910460" y="2564308"/>
                <a:ext cx="1973617" cy="307777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Gráficos y medidas</a:t>
                </a:r>
                <a:endParaRPr/>
              </a:p>
            </p:txBody>
          </p:sp>
          <p:pic>
            <p:nvPicPr>
              <p:cNvPr id="265" name="Google Shape;265;p9" descr="Forma&#10;&#10;Descripción generada automáticamente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407072" y="2531568"/>
                <a:ext cx="560215" cy="42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" name="Google Shape;266;p9"/>
              <p:cNvSpPr txBox="1"/>
              <p:nvPr/>
            </p:nvSpPr>
            <p:spPr>
              <a:xfrm>
                <a:off x="4879464" y="2600699"/>
                <a:ext cx="1874231" cy="307777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Archivos de datos</a:t>
                </a:r>
                <a:endParaRPr/>
              </a:p>
            </p:txBody>
          </p:sp>
        </p:grpSp>
        <p:cxnSp>
          <p:nvCxnSpPr>
            <p:cNvPr id="267" name="Google Shape;267;p9"/>
            <p:cNvCxnSpPr/>
            <p:nvPr/>
          </p:nvCxnSpPr>
          <p:spPr>
            <a:xfrm rot="10800000">
              <a:off x="7355123" y="2871823"/>
              <a:ext cx="18917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8" name="Google Shape;268;p9"/>
          <p:cNvSpPr/>
          <p:nvPr/>
        </p:nvSpPr>
        <p:spPr>
          <a:xfrm>
            <a:off x="1473913" y="5550976"/>
            <a:ext cx="2362201" cy="953820"/>
          </a:xfrm>
          <a:prstGeom prst="roundRect">
            <a:avLst>
              <a:gd name="adj" fmla="val 16667"/>
            </a:avLst>
          </a:prstGeom>
          <a:solidFill>
            <a:srgbClr val="99CCFF">
              <a:alpha val="2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Contiene la definición de las clases </a:t>
            </a:r>
            <a:r>
              <a:rPr lang="es-CO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IsingLattice</a:t>
            </a: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O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</a:t>
            </a:r>
            <a:r>
              <a:rPr lang="es-CO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endParaRPr sz="1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5821212" y="200322"/>
            <a:ext cx="3879088" cy="1423528"/>
          </a:xfrm>
          <a:prstGeom prst="roundRect">
            <a:avLst>
              <a:gd name="adj" fmla="val 16667"/>
            </a:avLst>
          </a:prstGeom>
          <a:solidFill>
            <a:srgbClr val="CCFFCC">
              <a:alpha val="2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Contiene la definición de la función </a:t>
            </a:r>
            <a:r>
              <a:rPr lang="es-CO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run_simulation(…)</a:t>
            </a:r>
            <a:r>
              <a:rPr lang="es-CO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genera, para unos parámetros de simulación dados, la información de los observables y la evolución de la configuración para un Sistema.</a:t>
            </a:r>
            <a:endParaRPr sz="1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5070208" y="5374923"/>
            <a:ext cx="2371328" cy="1361449"/>
          </a:xfrm>
          <a:prstGeom prst="roundRect">
            <a:avLst>
              <a:gd name="adj" fmla="val 16667"/>
            </a:avLst>
          </a:prstGeom>
          <a:solidFill>
            <a:srgbClr val="FFFF99">
              <a:alpha val="2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Recopila los datos de simulación generados con el módulo </a:t>
            </a:r>
            <a:r>
              <a:rPr lang="es-CO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genera las </a:t>
            </a: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gráficas</a:t>
            </a: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medidas de interés.</a:t>
            </a:r>
            <a:endParaRPr sz="1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0" name="Google Shape;270;p9" descr="Diagrama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0207" y="1171431"/>
            <a:ext cx="8126766" cy="36432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1" name="Google Shape;271;p9"/>
          <p:cNvCxnSpPr/>
          <p:nvPr/>
        </p:nvCxnSpPr>
        <p:spPr>
          <a:xfrm flipH="1">
            <a:off x="3199591" y="1188904"/>
            <a:ext cx="503367" cy="25346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" name="Google Shape;272;p9"/>
          <p:cNvCxnSpPr/>
          <p:nvPr/>
        </p:nvCxnSpPr>
        <p:spPr>
          <a:xfrm rot="10800000">
            <a:off x="3203154" y="3683875"/>
            <a:ext cx="488035" cy="11109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Panorámica</PresentationFormat>
  <Paragraphs>100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Consolas</vt:lpstr>
      <vt:lpstr>Calibri</vt:lpstr>
      <vt:lpstr>Arial</vt:lpstr>
      <vt:lpstr>Noto Sans Symbols</vt:lpstr>
      <vt:lpstr>Old Standard TT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1</cp:revision>
  <dcterms:created xsi:type="dcterms:W3CDTF">2021-10-14T20:56:18Z</dcterms:created>
  <dcterms:modified xsi:type="dcterms:W3CDTF">2021-10-22T14:26:48Z</dcterms:modified>
</cp:coreProperties>
</file>